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  <p:sldMasterId id="2147483999" r:id="rId2"/>
    <p:sldMasterId id="2147484018" r:id="rId3"/>
  </p:sldMasterIdLst>
  <p:notesMasterIdLst>
    <p:notesMasterId r:id="rId44"/>
  </p:notesMasterIdLst>
  <p:sldIdLst>
    <p:sldId id="299" r:id="rId4"/>
    <p:sldId id="256" r:id="rId5"/>
    <p:sldId id="264" r:id="rId6"/>
    <p:sldId id="262" r:id="rId7"/>
    <p:sldId id="257" r:id="rId8"/>
    <p:sldId id="258" r:id="rId9"/>
    <p:sldId id="259" r:id="rId10"/>
    <p:sldId id="260" r:id="rId11"/>
    <p:sldId id="263" r:id="rId12"/>
    <p:sldId id="265" r:id="rId13"/>
    <p:sldId id="266" r:id="rId14"/>
    <p:sldId id="267" r:id="rId15"/>
    <p:sldId id="268" r:id="rId16"/>
    <p:sldId id="273" r:id="rId17"/>
    <p:sldId id="274" r:id="rId18"/>
    <p:sldId id="269" r:id="rId19"/>
    <p:sldId id="270" r:id="rId20"/>
    <p:sldId id="271" r:id="rId21"/>
    <p:sldId id="275" r:id="rId22"/>
    <p:sldId id="285" r:id="rId23"/>
    <p:sldId id="277" r:id="rId24"/>
    <p:sldId id="281" r:id="rId25"/>
    <p:sldId id="282" r:id="rId26"/>
    <p:sldId id="283" r:id="rId27"/>
    <p:sldId id="280" r:id="rId28"/>
    <p:sldId id="286" r:id="rId29"/>
    <p:sldId id="284" r:id="rId30"/>
    <p:sldId id="298" r:id="rId31"/>
    <p:sldId id="287" r:id="rId32"/>
    <p:sldId id="288" r:id="rId33"/>
    <p:sldId id="289" r:id="rId34"/>
    <p:sldId id="290" r:id="rId35"/>
    <p:sldId id="292" r:id="rId36"/>
    <p:sldId id="291" r:id="rId37"/>
    <p:sldId id="294" r:id="rId38"/>
    <p:sldId id="295" r:id="rId39"/>
    <p:sldId id="296" r:id="rId40"/>
    <p:sldId id="300" r:id="rId41"/>
    <p:sldId id="297" r:id="rId42"/>
    <p:sldId id="26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C5FFC5"/>
    <a:srgbClr val="E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2F515-3F17-42E7-A735-15A0E7A06BF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B56E2-B2B2-44D4-A89B-F4D4FBFD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9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B56E2-B2B2-44D4-A89B-F4D4FBFD5C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B56E2-B2B2-44D4-A89B-F4D4FBFD5C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8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3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3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79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54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66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0428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55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6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4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9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3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54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24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14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81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8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10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5126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12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02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30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10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8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54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5227-9D04-4D1F-B4F6-E1BA52D8F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367FF-7855-4655-9A00-C7774A961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D1CB3-4B8D-4253-9125-738E606FF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D6E0-5DE0-4A68-BC5A-F5FDF516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1525F-C3FF-4884-8804-884FBCE1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7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FE70-E388-4B50-B1B8-9B68B260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81C53-0C11-4ABA-8F98-56E505E8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055B9-A1F6-499D-A2AF-D5BEA878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CA53-3063-4E64-A99A-0A31BB8A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2B66-BEA4-46A5-8A20-A2EA0408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4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8E7C-0026-499C-B5F6-86E8FFCF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BEB0E-77EB-4162-8895-3B33121D4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10B99-DBCA-459E-81FB-8BA32DBC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C1FD4-F334-4565-81C4-4DFF6697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14360-4083-4788-96DA-909D83AF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934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3250-F7FE-4C85-80C0-105DF7E4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C836-93F4-4C7B-BF77-1F5E0773E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EEA74-7972-4CD2-89B8-0592D7D62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733F7-B0AB-49B0-ADE9-7E4916AD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E59F-F1E7-407D-ADCB-3C3DC5A1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93C6E-9C03-4362-A832-6C8772FD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24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1E8C-DAFB-4E9F-B07F-D0B508A50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F681C-9191-4C9C-9417-B1CC3CF1F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D45AA-8E6F-4A48-B7AF-E3095A49F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DFDC0-56D9-418B-9CE9-6516D84DD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4D4E0-01CA-4BE2-897D-3F2E7E4F4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1515B-2989-446B-A112-F24E3D3B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7245C3-2A40-4257-9CA1-F01DBD46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5E132-9ACA-4882-8EDF-31CC31BA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68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DFC7-8990-4DD2-8538-C64B644F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6EAA1-0A35-4763-87B5-E21AF19F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4BE45-EBEB-4617-A829-11CB7C12F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F568-BB03-4DE9-A7C8-099B292E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189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2E710-146A-47DC-BDE2-EC8D66E8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94B52B-84D2-4B1C-81B5-C4791262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4E69-2185-42FA-B12C-0475CBBA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6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8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AF1E-7B38-4E17-9564-E4DAF711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EF9A9-5A15-4BAF-A07F-39CD47BFC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DE4D6-651E-4C8A-AB69-EB3FDB8CC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2A817-6F23-4967-A53C-8397D7D2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94E71-A267-458C-9692-8FB6C4E8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65459-DAC4-4D68-9275-7425F577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15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FB12-8406-449D-BC2D-BB8E3E5B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3A1EE-B306-4883-9CE2-A5EF1A2A1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EA0F0-438E-45C6-88C0-9AFD113DF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FBB9A-ABD2-4C1D-9E9A-7F9813C5A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3D218-B2D8-4F9B-B69F-C0C613FB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154A-5A40-48DB-9EA8-8D1C5D5B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95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50BA-B59B-476D-965F-C2D2AE98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829A1-8EC7-4CDF-AA25-9731D822C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39671-8306-40B0-B33A-20B96B60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EB33-8994-4634-9555-E5678D0E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DAEB5-B44C-4C5C-8C4B-CD08C8FA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68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48D94-077E-402B-8510-7BAD7692F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12EA8-A886-4202-AA2F-EE619EBD9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EEE8A-B9AA-49E4-AAA8-99BCEBF2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606EB-8ADA-4DBD-9A0A-6C74DD7D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A25CA-2E87-466D-A402-1BD40F25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045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8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0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3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2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2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4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66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6" r:id="rId17"/>
    <p:sldLayoutId id="214748401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F6877-C006-4B4E-89BF-6ACB8A84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41303-5085-4777-9A39-7A1BC57C8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AB4A-06F8-4C4C-809D-0E9A7AA94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E50CB-7243-40F2-8592-F0FFA2E6F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66173-B338-409B-A904-B809904D5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0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JrDWDWqv1Hg" TargetMode="Externa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gym.openai.com/" TargetMode="Externa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E88908-8873-4668-B560-474D5319A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6899124" cy="3505200"/>
          </a:xfrm>
        </p:spPr>
      </p:pic>
    </p:spTree>
    <p:extLst>
      <p:ext uri="{BB962C8B-B14F-4D97-AF65-F5344CB8AC3E}">
        <p14:creationId xmlns:p14="http://schemas.microsoft.com/office/powerpoint/2010/main" val="345554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DA9B-C465-485D-AD54-F481DB9E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معرفی تابع ارزش حرکت و ارزش حالت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0555-94C3-4BAE-B521-BF4EAA917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32" y="4271065"/>
            <a:ext cx="3463122" cy="811953"/>
          </a:xfrm>
        </p:spPr>
        <p:txBody>
          <a:bodyPr/>
          <a:lstStyle/>
          <a:p>
            <a:r>
              <a:rPr lang="en-US" dirty="0"/>
              <a:t>action-value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58EA3-5C77-499B-9CB6-835BFA9FB13A}"/>
              </a:ext>
            </a:extLst>
          </p:cNvPr>
          <p:cNvSpPr/>
          <p:nvPr/>
        </p:nvSpPr>
        <p:spPr>
          <a:xfrm>
            <a:off x="4114800" y="1896343"/>
            <a:ext cx="51054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45E5-3102-4A68-A986-F27603C4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19" y="3204696"/>
            <a:ext cx="3451225" cy="58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719AD-61DA-452E-8E44-D1FE39CC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343400"/>
            <a:ext cx="4778619" cy="6672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D25E13-1F49-4DB2-A2D5-6331C62FF4AB}"/>
              </a:ext>
            </a:extLst>
          </p:cNvPr>
          <p:cNvSpPr txBox="1">
            <a:spLocks/>
          </p:cNvSpPr>
          <p:nvPr/>
        </p:nvSpPr>
        <p:spPr>
          <a:xfrm>
            <a:off x="272532" y="3010532"/>
            <a:ext cx="3304803" cy="96951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State-value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D03FA-8028-4339-AF87-0A41B501E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22104"/>
            <a:ext cx="4876800" cy="3205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D3E2424-E41E-45C4-9D8D-8D8117C3DB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624" y="3495287"/>
                <a:ext cx="3304803" cy="96951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/>
                  <a:t>Bellman Expectation Equation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D3E2424-E41E-45C4-9D8D-8D8117C3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4" y="3495287"/>
                <a:ext cx="3304803" cy="969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390508B-D13D-4108-AFAB-D41B8E0E32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691" y="4677041"/>
                <a:ext cx="3304803" cy="96951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/>
                  <a:t>Bellman Expectation Equation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390508B-D13D-4108-AFAB-D41B8E0E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1" y="4677041"/>
                <a:ext cx="3304803" cy="9695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57F91B2-519E-4269-BB4B-B34C1ADBE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469" y="2971333"/>
            <a:ext cx="3806079" cy="3411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47F71F-3AC1-44CB-A001-7576E0C27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2125" y="2700796"/>
            <a:ext cx="4666236" cy="3571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688286-F40F-44AB-9BAC-D54DAAD4C904}"/>
              </a:ext>
            </a:extLst>
          </p:cNvPr>
          <p:cNvSpPr txBox="1"/>
          <p:nvPr/>
        </p:nvSpPr>
        <p:spPr>
          <a:xfrm>
            <a:off x="7439687" y="204448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chemeClr val="accent1"/>
                </a:solidFill>
              </a:rPr>
              <a:t>ترکیب دو معادله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50A1BE-A898-496D-910D-0F79865D4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6669" y="2900154"/>
            <a:ext cx="4821661" cy="348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4" grpId="0" animBg="1"/>
      <p:bldP spid="7" grpId="0"/>
      <p:bldP spid="7" grpId="1"/>
      <p:bldP spid="9" grpId="0"/>
      <p:bldP spid="9" grpId="1"/>
      <p:bldP spid="9" grpId="2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D11C-CDF9-45B9-A535-4AB05627C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 policy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F2C6-932C-4E5D-BC1A-F30364BC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617DA-1733-4917-B35E-62C2CC75A58A}"/>
              </a:ext>
            </a:extLst>
          </p:cNvPr>
          <p:cNvSpPr/>
          <p:nvPr/>
        </p:nvSpPr>
        <p:spPr>
          <a:xfrm>
            <a:off x="0" y="1896343"/>
            <a:ext cx="9220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7FB29-2267-4AF5-ACBF-D8F50C9D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066"/>
            <a:ext cx="4015154" cy="2327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3162E-A88D-4DFF-A2BF-7604F5FA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13" y="4431924"/>
            <a:ext cx="1881551" cy="2396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E75C0-D045-4D5A-A393-55D0E97C0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54" y="2222287"/>
            <a:ext cx="5075360" cy="960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6CD5DB-8ADD-4E63-BACE-3AFD690A2D6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7200" y="3111710"/>
            <a:ext cx="4722685" cy="1464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B028B-AAEB-4440-BE24-D89447C80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360" y="5660635"/>
            <a:ext cx="5768840" cy="111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66677C-26FB-4A0E-BB9E-0BFF481D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292" y="4746356"/>
            <a:ext cx="4724809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2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BDA5B-7B30-4B46-B349-BDC8CC1D45DF}"/>
              </a:ext>
            </a:extLst>
          </p:cNvPr>
          <p:cNvSpPr/>
          <p:nvPr/>
        </p:nvSpPr>
        <p:spPr>
          <a:xfrm>
            <a:off x="0" y="1896343"/>
            <a:ext cx="9220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784FC-E025-49CF-9899-2C4F1B21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2040846"/>
            <a:ext cx="3810000" cy="2528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13623E-4859-42D3-B715-50552D8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Q-Value iteration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90EC4-0764-4C09-B4D0-10FBCAFA84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4074621"/>
            <a:ext cx="7750212" cy="138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A25C-C77D-4F40-A750-75131E38B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400" y="3075885"/>
            <a:ext cx="3688400" cy="899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5EF7DD-C532-413B-832F-4142ED935C61}"/>
              </a:ext>
            </a:extLst>
          </p:cNvPr>
          <p:cNvSpPr txBox="1"/>
          <p:nvPr/>
        </p:nvSpPr>
        <p:spPr>
          <a:xfrm>
            <a:off x="374711" y="5790458"/>
            <a:ext cx="561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Greedy in the Limit with Infinite Exploration (GLIE)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9A97B0-14FB-4FDE-9223-892DB47FA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62" y="5749499"/>
            <a:ext cx="2720576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AD791D-EB4E-4BC5-9671-43F0FF8B0FE8}"/>
              </a:ext>
            </a:extLst>
          </p:cNvPr>
          <p:cNvSpPr/>
          <p:nvPr/>
        </p:nvSpPr>
        <p:spPr>
          <a:xfrm>
            <a:off x="0" y="1896343"/>
            <a:ext cx="9220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0C2A5-FC7C-4665-91F4-BB8EF18D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Q-Learning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E1D52-250D-401D-B626-038CB039BF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723" y="2382031"/>
            <a:ext cx="9106689" cy="3802710"/>
          </a:xfrm>
          <a:prstGeom prst="rect">
            <a:avLst/>
          </a:prstGeom>
        </p:spPr>
      </p:pic>
      <p:sp>
        <p:nvSpPr>
          <p:cNvPr id="6" name="Action Button: Get Information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E1B7FEF-8252-4E2B-8942-14041555E68F}"/>
              </a:ext>
            </a:extLst>
          </p:cNvPr>
          <p:cNvSpPr/>
          <p:nvPr/>
        </p:nvSpPr>
        <p:spPr>
          <a:xfrm>
            <a:off x="8566639" y="6324600"/>
            <a:ext cx="381000" cy="3048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C4933-CD8B-411D-9640-79C966D0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09189"/>
            <a:ext cx="6629400" cy="39483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49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68AD-E6A2-49E9-9EA1-E15EC495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محیط شبیه سازی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E596D-6D25-4837-BD89-DDAA97475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657600"/>
            <a:ext cx="792480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267C0B-D030-4400-B9B8-2ECC460730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666" y="4047135"/>
            <a:ext cx="304800" cy="59253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07C3F9-79E1-4157-A6F5-9BADA1B20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77" y="2209800"/>
            <a:ext cx="6509825" cy="4114800"/>
          </a:xfrm>
        </p:spPr>
      </p:pic>
    </p:spTree>
    <p:extLst>
      <p:ext uri="{BB962C8B-B14F-4D97-AF65-F5344CB8AC3E}">
        <p14:creationId xmlns:p14="http://schemas.microsoft.com/office/powerpoint/2010/main" val="341156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3333E-6 L 0.80086 -3.33333E-6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19E07E-28CE-4B03-98AA-133066D04F9E}"/>
              </a:ext>
            </a:extLst>
          </p:cNvPr>
          <p:cNvSpPr/>
          <p:nvPr/>
        </p:nvSpPr>
        <p:spPr>
          <a:xfrm>
            <a:off x="0" y="2667000"/>
            <a:ext cx="9220200" cy="3581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61956-876F-49D2-8A91-34D2EDBF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محیط شبیه سازی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85635-E81A-4EE5-A205-65B80BB08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9" y="3261615"/>
            <a:ext cx="960512" cy="186723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892C7E-A9AB-478F-935A-BC3ADD51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31668"/>
            <a:ext cx="6353826" cy="132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010931-F05E-4E40-9CF6-BEFF1F2D4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37" y="3429000"/>
            <a:ext cx="8638781" cy="234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C12AA-387F-4A61-830D-5441C98B8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298010"/>
            <a:ext cx="8959453" cy="25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EB88-C443-41C3-9E4B-6B0D50C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7" y="513978"/>
            <a:ext cx="7524003" cy="970450"/>
          </a:xfrm>
        </p:spPr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</a:t>
            </a:r>
            <a:r>
              <a:rPr lang="fa-IR" dirty="0" err="1"/>
              <a:t>فضاها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CE67-B2F1-474D-95A5-43751D22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2222287"/>
            <a:ext cx="3381000" cy="3636510"/>
          </a:xfrm>
        </p:spPr>
        <p:txBody>
          <a:bodyPr/>
          <a:lstStyle/>
          <a:p>
            <a:pPr algn="r" rtl="1"/>
            <a:r>
              <a:rPr lang="fa-IR" dirty="0"/>
              <a:t>تعریف فضای مشاهده  </a:t>
            </a:r>
            <a:r>
              <a:rPr lang="en-US" dirty="0"/>
              <a:t> :</a:t>
            </a:r>
            <a:endParaRPr lang="fa-IR" dirty="0"/>
          </a:p>
          <a:p>
            <a:pPr algn="r" rtl="1"/>
            <a:endParaRPr lang="en-US" dirty="0"/>
          </a:p>
          <a:p>
            <a:pPr algn="r" rtl="1"/>
            <a:endParaRPr lang="fa-IR" dirty="0"/>
          </a:p>
          <a:p>
            <a:pPr algn="r" rtl="1"/>
            <a:r>
              <a:rPr lang="fa-IR" dirty="0"/>
              <a:t>تعریف فضای حرکت</a:t>
            </a:r>
            <a:r>
              <a:rPr lang="en-US" dirty="0"/>
              <a:t> </a:t>
            </a:r>
            <a:r>
              <a:rPr lang="fa-IR" dirty="0"/>
              <a:t>    :</a:t>
            </a:r>
          </a:p>
          <a:p>
            <a:pPr algn="r" rtl="1"/>
            <a:endParaRPr lang="fa-IR" dirty="0"/>
          </a:p>
          <a:p>
            <a:pPr algn="r" rt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671EB4-3836-4F4E-9476-3007A04EBF17}"/>
              </a:ext>
            </a:extLst>
          </p:cNvPr>
          <p:cNvSpPr txBox="1">
            <a:spLocks/>
          </p:cNvSpPr>
          <p:nvPr/>
        </p:nvSpPr>
        <p:spPr>
          <a:xfrm>
            <a:off x="-28200" y="2222287"/>
            <a:ext cx="5514600" cy="363651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dirty="0">
                <a:latin typeface="Consolas" panose="020B0609020204030204" pitchFamily="49" charset="0"/>
              </a:rPr>
              <a:t>Box(shape= (1, 38), </a:t>
            </a:r>
            <a:r>
              <a:rPr lang="en-US" dirty="0" err="1">
                <a:latin typeface="Consolas" panose="020B0609020204030204" pitchFamily="49" charset="0"/>
              </a:rPr>
              <a:t>dtype</a:t>
            </a:r>
            <a:r>
              <a:rPr lang="en-US" dirty="0">
                <a:latin typeface="Consolas" panose="020B0609020204030204" pitchFamily="49" charset="0"/>
              </a:rPr>
              <a:t>=np.float16) </a:t>
            </a:r>
            <a:endParaRPr lang="fa-IR" dirty="0">
              <a:latin typeface="Consolas" panose="020B0609020204030204" pitchFamily="49" charset="0"/>
            </a:endParaRPr>
          </a:p>
          <a:p>
            <a:pPr algn="r" rtl="1"/>
            <a:endParaRPr lang="en-US" dirty="0">
              <a:latin typeface="Consolas" panose="020B0609020204030204" pitchFamily="49" charset="0"/>
            </a:endParaRPr>
          </a:p>
          <a:p>
            <a:pPr algn="r" rtl="1"/>
            <a:endParaRPr lang="fa-IR" dirty="0">
              <a:latin typeface="Consolas" panose="020B0609020204030204" pitchFamily="49" charset="0"/>
            </a:endParaRPr>
          </a:p>
          <a:p>
            <a:pPr algn="r" rtl="1"/>
            <a:r>
              <a:rPr lang="en-US" dirty="0">
                <a:latin typeface="Consolas" panose="020B0609020204030204" pitchFamily="49" charset="0"/>
              </a:rPr>
              <a:t>Discrete(6)</a:t>
            </a:r>
            <a:endParaRPr lang="fa-IR" dirty="0">
              <a:latin typeface="Consolas" panose="020B0609020204030204" pitchFamily="49" charset="0"/>
            </a:endParaRPr>
          </a:p>
          <a:p>
            <a:pPr algn="r" rtl="1"/>
            <a:endParaRPr lang="fa-IR" dirty="0">
              <a:latin typeface="Consolas" panose="020B0609020204030204" pitchFamily="49" charset="0"/>
            </a:endParaRPr>
          </a:p>
          <a:p>
            <a:pPr algn="r" rtl="1"/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13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EFC927F-27F4-4182-B586-A067F4C6297A}"/>
              </a:ext>
            </a:extLst>
          </p:cNvPr>
          <p:cNvSpPr/>
          <p:nvPr/>
        </p:nvSpPr>
        <p:spPr>
          <a:xfrm>
            <a:off x="0" y="1896343"/>
            <a:ext cx="2743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ED527F-ABEA-4171-A2FE-20229F1396BF}"/>
              </a:ext>
            </a:extLst>
          </p:cNvPr>
          <p:cNvSpPr/>
          <p:nvPr/>
        </p:nvSpPr>
        <p:spPr>
          <a:xfrm>
            <a:off x="2743200" y="1896343"/>
            <a:ext cx="64770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93F23-6268-4546-84EC-8B033DBE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مشاهده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C531D-5D52-4DFF-9E40-27443B386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97408"/>
            <a:ext cx="1219200" cy="46605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AD326-4C19-4B22-B391-3BA32F40A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449286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96A00A-0244-4708-88A4-38E111EEE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438400"/>
            <a:ext cx="3757322" cy="377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A72B-C423-4DF3-B33E-89FC9718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حرکت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986062-5C42-4127-A5D6-4DA163F32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230585"/>
              </p:ext>
            </p:extLst>
          </p:nvPr>
        </p:nvGraphicFramePr>
        <p:xfrm>
          <a:off x="609600" y="2743200"/>
          <a:ext cx="3000376" cy="311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975">
                  <a:extLst>
                    <a:ext uri="{9D8B030D-6E8A-4147-A177-3AD203B41FA5}">
                      <a16:colId xmlns:a16="http://schemas.microsoft.com/office/drawing/2014/main" val="4191097357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337239144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وظیفه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شماره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16665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رفتن به لاین -</a:t>
                      </a:r>
                      <a:r>
                        <a:rPr lang="en-US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0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4417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رفتن به لاین </a:t>
                      </a:r>
                      <a:r>
                        <a:rPr lang="en-US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1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25415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رفتن به لاین </a:t>
                      </a:r>
                      <a:r>
                        <a:rPr lang="en-US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+w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2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89934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افزایش سرعت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3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0959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کاهش سرعت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4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9939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بدون تغییر 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Yas" panose="02000503080000020003" pitchFamily="2" charset="-78"/>
                          <a:cs typeface="B Nazanin" panose="00000400000000000000" pitchFamily="2" charset="-78"/>
                        </a:rPr>
                        <a:t>5</a:t>
                      </a:r>
                      <a:endParaRPr lang="en-US" dirty="0">
                        <a:latin typeface="Yas" panose="02000503080000020003" pitchFamily="2" charset="-78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42717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3371DB5-A6A7-4C78-A95D-BF2BEA0E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324100"/>
            <a:ext cx="3949700" cy="394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0B5CCD-BAE7-43DA-8F65-789EBD046C07}"/>
                  </a:ext>
                </a:extLst>
              </p:cNvPr>
              <p:cNvSpPr/>
              <p:nvPr/>
            </p:nvSpPr>
            <p:spPr>
              <a:xfrm>
                <a:off x="3955676" y="2497138"/>
                <a:ext cx="4378324" cy="76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sz="3200" dirty="0">
                    <a:cs typeface="B Nazanin" panose="00000400000000000000" pitchFamily="2" charset="-78"/>
                  </a:rPr>
                  <a:t>سرعت :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𝑉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𝑠𝑖𝑚</m:t>
                        </m:r>
                      </m:sub>
                    </m:sSub>
                  </m:oMath>
                </a14:m>
                <a:endParaRPr lang="en-US" sz="32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0B5CCD-BAE7-43DA-8F65-789EBD046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676" y="2497138"/>
                <a:ext cx="4378324" cy="762000"/>
              </a:xfrm>
              <a:prstGeom prst="rect">
                <a:avLst/>
              </a:prstGeom>
              <a:blipFill>
                <a:blip r:embed="rId3"/>
                <a:stretch>
                  <a:fillRect b="-1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190D50E-6BAA-4B62-95E1-F12085EB25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70" y="3733800"/>
            <a:ext cx="4005360" cy="229739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6DB4D6-6B0A-444C-8DB4-0644DFF23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57" y="3749750"/>
            <a:ext cx="4005361" cy="22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907E-BCA9-47F6-B53F-E60EB711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حرکت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B55CC-C7B6-4A09-B27C-BEFDC8CE7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4110400" cy="3057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21E81-8D1C-45DF-81BE-409A577A9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61" y="2594043"/>
            <a:ext cx="4106039" cy="305386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2F6102-8393-4AE3-8310-6771AA43B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5549607"/>
            <a:ext cx="7162800" cy="739354"/>
          </a:xfrm>
        </p:spPr>
        <p:txBody>
          <a:bodyPr/>
          <a:lstStyle/>
          <a:p>
            <a:pPr marL="0" indent="0" algn="r" rtl="1">
              <a:buNone/>
            </a:pPr>
            <a:r>
              <a:rPr lang="fa-IR" dirty="0"/>
              <a:t>افزایش سرعت  		  				  کاهش سرعت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8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33" y="0"/>
            <a:ext cx="7848600" cy="2645912"/>
          </a:xfrm>
        </p:spPr>
        <p:txBody>
          <a:bodyPr/>
          <a:lstStyle/>
          <a:p>
            <a:pPr algn="ctr" rtl="1"/>
            <a:r>
              <a:rPr lang="fa-IR" dirty="0"/>
              <a:t>خودرو </a:t>
            </a:r>
            <a:r>
              <a:rPr lang="fa-IR" dirty="0" err="1"/>
              <a:t>خودران</a:t>
            </a:r>
            <a:r>
              <a:rPr lang="fa-IR" dirty="0"/>
              <a:t> با استفاده از </a:t>
            </a:r>
            <a:r>
              <a:rPr lang="fa-IR" dirty="0" err="1"/>
              <a:t>الگوریتم</a:t>
            </a:r>
            <a:r>
              <a:rPr lang="fa-IR" dirty="0"/>
              <a:t> یادگیری تقویتی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-3352800" y="6019800"/>
            <a:ext cx="4418727" cy="713241"/>
          </a:xfrm>
        </p:spPr>
        <p:txBody>
          <a:bodyPr>
            <a:normAutofit/>
          </a:bodyPr>
          <a:lstStyle/>
          <a:p>
            <a:pPr algn="r" rtl="1"/>
            <a:r>
              <a:rPr lang="fa-IR" dirty="0"/>
              <a:t>9423052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F28A2F-0AC4-4692-AD19-962E14CE44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2800" y="3581400"/>
            <a:ext cx="2286000" cy="1984942"/>
          </a:xfrm>
        </p:spPr>
        <p:txBody>
          <a:bodyPr>
            <a:normAutofit lnSpcReduction="10000"/>
          </a:bodyPr>
          <a:lstStyle/>
          <a:p>
            <a:pPr algn="ctr" rtl="1"/>
            <a:r>
              <a:rPr lang="fa-IR" sz="1800" dirty="0"/>
              <a:t>استادان راهنما:</a:t>
            </a:r>
          </a:p>
          <a:p>
            <a:pPr algn="ctr" rtl="1"/>
            <a:r>
              <a:rPr lang="fa-IR" sz="3600" dirty="0">
                <a:latin typeface="IranNastaliq" panose="02020505000000020003" pitchFamily="18" charset="0"/>
                <a:cs typeface="IranNastaliq" panose="02020505000000020003" pitchFamily="18" charset="0"/>
              </a:rPr>
              <a:t>دکتر </a:t>
            </a:r>
            <a:r>
              <a:rPr lang="fa-IR" sz="3600" dirty="0" err="1">
                <a:latin typeface="IranNastaliq" panose="02020505000000020003" pitchFamily="18" charset="0"/>
                <a:cs typeface="IranNastaliq" panose="02020505000000020003" pitchFamily="18" charset="0"/>
              </a:rPr>
              <a:t>پوراحمدی</a:t>
            </a:r>
            <a:endParaRPr lang="fa-IR" sz="36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algn="ctr" rtl="1"/>
            <a:r>
              <a:rPr lang="fa-IR" sz="3600" dirty="0">
                <a:latin typeface="IranNastaliq" panose="02020505000000020003" pitchFamily="18" charset="0"/>
                <a:cs typeface="IranNastaliq" panose="02020505000000020003" pitchFamily="18" charset="0"/>
              </a:rPr>
              <a:t>دکتر </a:t>
            </a:r>
            <a:r>
              <a:rPr lang="fa-IR" sz="3600" dirty="0" err="1">
                <a:latin typeface="IranNastaliq" panose="02020505000000020003" pitchFamily="18" charset="0"/>
                <a:cs typeface="IranNastaliq" panose="02020505000000020003" pitchFamily="18" charset="0"/>
              </a:rPr>
              <a:t>امین‌داور</a:t>
            </a:r>
            <a:endParaRPr lang="en-US" sz="3600" dirty="0"/>
          </a:p>
          <a:p>
            <a:pPr algn="ctr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90960-005D-4A60-AC90-4230639514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913527" cy="962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A14B5-B2C6-4B5C-B78E-BBE9DB1485C3}"/>
              </a:ext>
            </a:extLst>
          </p:cNvPr>
          <p:cNvSpPr txBox="1"/>
          <p:nvPr/>
        </p:nvSpPr>
        <p:spPr>
          <a:xfrm>
            <a:off x="3962400" y="58351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پاییز 98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150A04-D5CD-4AB3-BC77-B505EB822686}"/>
              </a:ext>
            </a:extLst>
          </p:cNvPr>
          <p:cNvSpPr/>
          <p:nvPr/>
        </p:nvSpPr>
        <p:spPr>
          <a:xfrm>
            <a:off x="3741426" y="2811959"/>
            <a:ext cx="15087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>
                <a:latin typeface="IranNastaliq" panose="02020505000000020003" pitchFamily="18" charset="0"/>
                <a:cs typeface="IranNastaliq" panose="02020505000000020003" pitchFamily="18" charset="0"/>
              </a:rPr>
              <a:t>محمد </a:t>
            </a:r>
            <a:r>
              <a:rPr lang="fa-IR" sz="4400" dirty="0" err="1">
                <a:latin typeface="IranNastaliq" panose="02020505000000020003" pitchFamily="18" charset="0"/>
                <a:cs typeface="IranNastaliq" panose="02020505000000020003" pitchFamily="18" charset="0"/>
              </a:rPr>
              <a:t>رضیئی</a:t>
            </a:r>
            <a:r>
              <a:rPr lang="fa-IR" sz="4400" dirty="0">
                <a:latin typeface="IranNastaliq" panose="02020505000000020003" pitchFamily="18" charset="0"/>
                <a:cs typeface="IranNastaliq" panose="02020505000000020003" pitchFamily="18" charset="0"/>
              </a:rPr>
              <a:t> </a:t>
            </a:r>
            <a:r>
              <a:rPr lang="fa-IR" sz="4400" dirty="0" err="1">
                <a:latin typeface="IranNastaliq" panose="02020505000000020003" pitchFamily="18" charset="0"/>
                <a:cs typeface="IranNastaliq" panose="02020505000000020003" pitchFamily="18" charset="0"/>
              </a:rPr>
              <a:t>فیجانی</a:t>
            </a:r>
            <a:endParaRPr lang="fa-IR" sz="44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74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85A7-B2C7-48ED-A108-EAB8BF93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47188"/>
            <a:ext cx="7914902" cy="970450"/>
          </a:xfrm>
        </p:spPr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نحوه تمام شدن اپیزود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9D8E33-40A8-4287-8591-1B405DFA9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8" y="2590800"/>
            <a:ext cx="8305800" cy="3571737"/>
          </a:xfrm>
        </p:spPr>
      </p:pic>
    </p:spTree>
    <p:extLst>
      <p:ext uri="{BB962C8B-B14F-4D97-AF65-F5344CB8AC3E}">
        <p14:creationId xmlns:p14="http://schemas.microsoft.com/office/powerpoint/2010/main" val="214898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امتیاز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/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𝒄𝒐𝒍𝒍𝒊𝒔𝒊𝒐𝒏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𝑽𝒊𝒐𝒍𝒂𝒕𝒊𝒐𝒏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𝑽𝒆𝒍𝒐𝒄𝒊𝒕𝒚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𝑵𝒆𝒂𝒓𝒃𝒚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C5D4-5AD4-4193-9779-1A09FDC7A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657601"/>
            <a:ext cx="8229600" cy="2666999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Consolas" panose="020B0609020204030204" pitchFamily="49" charset="0"/>
              </a:rPr>
              <a:t>Collision_reward</a:t>
            </a:r>
            <a:r>
              <a:rPr lang="en-US" sz="2000" b="1" dirty="0">
                <a:latin typeface="Consolas" panose="020B0609020204030204" pitchFamily="49" charset="0"/>
              </a:rPr>
              <a:t> = -25 if collision[‘Occurred’] else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/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𝒄𝒐𝒍𝒍𝒊𝒔𝒊𝒐𝒏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4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33333 0.00069 " pathEditMode="relative" rAng="0" ptsTypes="AA">
                                      <p:cBhvr>
                                        <p:cTn id="8" dur="22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60"/>
                            </p:stCondLst>
                            <p:childTnLst>
                              <p:par>
                                <p:cTn id="10" presetID="2" presetClass="exit" presetSubtype="4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6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3" grpId="1" animBg="1"/>
      <p:bldP spid="3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امتیاز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/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𝒄𝒐𝒍𝒍𝒊𝒔𝒊𝒐𝒏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𝑽𝒊𝒐𝒍𝒂𝒕𝒊𝒐𝒏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𝑽𝒆𝒍𝒐𝒄𝒊𝒕𝒚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𝑵𝒆𝒂𝒓𝒃𝒚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C5D4-5AD4-4193-9779-1A09FDC7A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097" y="4267200"/>
            <a:ext cx="5334001" cy="1295400"/>
          </a:xfrm>
        </p:spPr>
        <p:txBody>
          <a:bodyPr>
            <a:normAutofit/>
          </a:bodyPr>
          <a:lstStyle/>
          <a:p>
            <a:pPr algn="r" rtl="1"/>
            <a:r>
              <a:rPr lang="fa-IR" sz="2000" dirty="0">
                <a:latin typeface="Consolas" panose="020B0609020204030204" pitchFamily="49" charset="0"/>
              </a:rPr>
              <a:t>به اندازه 0.75- ضرب در تعداد تغییر لاین</a:t>
            </a:r>
            <a:endParaRPr lang="en-US" sz="20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/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𝑽𝒊𝒐𝒍𝒂𝒕𝒊𝒐𝒏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3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33333 0.00069 " pathEditMode="relative" rAng="0" ptsTypes="AA">
                                      <p:cBhvr>
                                        <p:cTn id="8" dur="22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60"/>
                            </p:stCondLst>
                            <p:childTnLst>
                              <p:par>
                                <p:cTn id="10" presetID="2" presetClass="exit" presetSubtype="4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6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3" grpId="1" animBg="1"/>
      <p:bldP spid="3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امتیاز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/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𝒄𝒐𝒍𝒍𝒊𝒔𝒊𝒐𝒏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𝑽𝒊𝒐𝒍𝒂𝒕𝒊𝒐𝒏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𝑽𝒆𝒍𝒐𝒄𝒊𝒕𝒚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𝑵𝒆𝒂𝒓𝒃𝒚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C5D4-5AD4-4193-9779-1A09FDC7A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20550"/>
            <a:ext cx="8229600" cy="970450"/>
          </a:xfrm>
        </p:spPr>
        <p:txBody>
          <a:bodyPr>
            <a:normAutofit/>
          </a:bodyPr>
          <a:lstStyle/>
          <a:p>
            <a:pPr algn="r" rtl="1"/>
            <a:r>
              <a:rPr lang="fa-IR" sz="2000" dirty="0">
                <a:latin typeface="Consolas" panose="020B0609020204030204" pitchFamily="49" charset="0"/>
              </a:rPr>
              <a:t>تشویق برای رسیدن به یک سرعت مشخص</a:t>
            </a:r>
            <a:endParaRPr lang="en-US" sz="20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/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𝑽𝒆𝒍𝒐𝒄𝒊𝒕𝒚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A53328E-B5C3-43BD-BD6E-556122E26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5" y="4211150"/>
            <a:ext cx="2514606" cy="1422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C70A23-7E2D-40E0-AE2E-28AA3E7ECD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8" y="2206623"/>
            <a:ext cx="7296239" cy="41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33333 0.00069 " pathEditMode="relative" rAng="0" ptsTypes="AA">
                                      <p:cBhvr>
                                        <p:cTn id="8" dur="22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60"/>
                            </p:stCondLst>
                            <p:childTnLst>
                              <p:par>
                                <p:cTn id="10" presetID="2" presetClass="exit" presetSubtype="4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6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6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3" grpId="1" animBg="1"/>
      <p:bldP spid="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تعریف امتیاز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/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𝒄𝒐𝒍𝒍𝒊𝒔𝒊𝒐𝒏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𝑽𝒊𝒐𝒍𝒂𝒕𝒊𝒐𝒏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𝑽𝒆𝒍𝒐𝒄𝒊𝒕𝒚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𝑵𝒆𝒂𝒓𝒃𝒚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3F25454-0A57-4D5A-B00B-20C82FDE9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2229950"/>
                <a:ext cx="7696200" cy="970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C5D4-5AD4-4193-9779-1A09FDC7A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0"/>
            <a:ext cx="7962898" cy="2145811"/>
          </a:xfrm>
        </p:spPr>
        <p:txBody>
          <a:bodyPr>
            <a:normAutofit/>
          </a:bodyPr>
          <a:lstStyle/>
          <a:p>
            <a:pPr algn="r" rtl="1"/>
            <a:r>
              <a:rPr lang="fa-IR" sz="2000" dirty="0">
                <a:latin typeface="Consolas" panose="020B0609020204030204" pitchFamily="49" charset="0"/>
              </a:rPr>
              <a:t>رد شدن خودرو از </a:t>
            </a:r>
            <a:r>
              <a:rPr lang="fa-IR" sz="2000" dirty="0" err="1">
                <a:latin typeface="Consolas" panose="020B0609020204030204" pitchFamily="49" charset="0"/>
              </a:rPr>
              <a:t>نزدکی</a:t>
            </a:r>
            <a:r>
              <a:rPr lang="fa-IR" sz="2000" dirty="0">
                <a:latin typeface="Consolas" panose="020B0609020204030204" pitchFamily="49" charset="0"/>
              </a:rPr>
              <a:t> خودرو دیگر</a:t>
            </a:r>
          </a:p>
          <a:p>
            <a:pPr algn="r" rtl="1"/>
            <a:r>
              <a:rPr lang="fa-IR" sz="2000" dirty="0">
                <a:latin typeface="Consolas" panose="020B0609020204030204" pitchFamily="49" charset="0"/>
              </a:rPr>
              <a:t>مورد استفاده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/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𝑵𝒆𝒂𝒓𝒃𝒚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A4B570-C848-4A2A-A2E3-1AEBF76DD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0" y="4191000"/>
                <a:ext cx="1676400" cy="16677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B2A8D86-0675-4948-801E-EA2338275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23" y="1448740"/>
            <a:ext cx="7235750" cy="4530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EFC4D-46A1-45FC-8F24-36041EEF62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52" y="3874368"/>
            <a:ext cx="3123448" cy="2980522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39A3A57-68F8-46CD-803C-74C1F41724AF}"/>
              </a:ext>
            </a:extLst>
          </p:cNvPr>
          <p:cNvSpPr txBox="1">
            <a:spLocks/>
          </p:cNvSpPr>
          <p:nvPr/>
        </p:nvSpPr>
        <p:spPr>
          <a:xfrm>
            <a:off x="495302" y="3714184"/>
            <a:ext cx="7962898" cy="21458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000" dirty="0">
                <a:latin typeface="Consolas" panose="020B0609020204030204" pitchFamily="49" charset="0"/>
              </a:rPr>
              <a:t>راه حل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CD6933-5C29-49BD-AFFE-D91C598F3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74368"/>
            <a:ext cx="4022072" cy="299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33333 0.00069 " pathEditMode="relative" rAng="0" ptsTypes="AA">
                                      <p:cBhvr>
                                        <p:cTn id="8" dur="22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60"/>
                            </p:stCondLst>
                            <p:childTnLst>
                              <p:par>
                                <p:cTn id="10" presetID="2" presetClass="exit" presetSubtype="4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6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animBg="1"/>
      <p:bldP spid="3" grpId="1" animBg="1"/>
      <p:bldP spid="3" grpId="2" animBg="1"/>
      <p:bldP spid="10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F123-D866-4A98-A570-F4113E67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پیاده سازی </a:t>
            </a:r>
            <a:r>
              <a:rPr lang="fa-IR" dirty="0" err="1"/>
              <a:t>الگوریتم</a:t>
            </a:r>
            <a:r>
              <a:rPr lang="fa-IR" dirty="0"/>
              <a:t> &gt; </a:t>
            </a:r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DQN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B3C5D4-5AD4-4193-9779-1A09FDC7A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996" y="1981200"/>
                <a:ext cx="7524003" cy="2277397"/>
              </a:xfrm>
            </p:spPr>
            <p:txBody>
              <a:bodyPr/>
              <a:lstStyle/>
              <a:p>
                <a:pPr algn="r" rtl="1"/>
                <a:r>
                  <a:rPr lang="fa-IR" dirty="0"/>
                  <a:t>دو </a:t>
                </a:r>
                <a:r>
                  <a:rPr lang="fa-IR" dirty="0" err="1"/>
                  <a:t>الگوریتم</a:t>
                </a:r>
                <a:r>
                  <a:rPr lang="fa-IR" dirty="0"/>
                  <a:t> </a:t>
                </a:r>
                <a:r>
                  <a:rPr lang="en-US" dirty="0"/>
                  <a:t>DQN</a:t>
                </a:r>
                <a:r>
                  <a:rPr lang="fa-IR" dirty="0"/>
                  <a:t> و ‌</a:t>
                </a:r>
                <a:r>
                  <a:rPr lang="en-US" dirty="0"/>
                  <a:t>A2C</a:t>
                </a:r>
                <a:r>
                  <a:rPr lang="fa-IR" dirty="0"/>
                  <a:t> بهتر از سایر </a:t>
                </a:r>
                <a:r>
                  <a:rPr lang="fa-IR" dirty="0" err="1"/>
                  <a:t>الگوریتم</a:t>
                </a:r>
                <a:r>
                  <a:rPr lang="fa-IR" dirty="0"/>
                  <a:t> ها جواب دادند.</a:t>
                </a:r>
              </a:p>
              <a:p>
                <a:pPr algn="r" rtl="1"/>
                <a:r>
                  <a:rPr lang="fa-IR" dirty="0" err="1"/>
                  <a:t>الگوریتم</a:t>
                </a:r>
                <a:r>
                  <a:rPr lang="fa-IR" dirty="0"/>
                  <a:t> </a:t>
                </a:r>
                <a:r>
                  <a:rPr lang="en-US" dirty="0"/>
                  <a:t>DQN</a:t>
                </a:r>
                <a:r>
                  <a:rPr lang="fa-IR" dirty="0"/>
                  <a:t> </a:t>
                </a:r>
                <a:r>
                  <a:rPr lang="fa-IR" dirty="0" err="1"/>
                  <a:t>عمکرد</a:t>
                </a:r>
                <a:r>
                  <a:rPr lang="fa-IR" dirty="0"/>
                  <a:t> بهتری داشت.</a:t>
                </a:r>
              </a:p>
              <a:p>
                <a:pPr algn="r" rtl="1"/>
                <a:r>
                  <a:rPr lang="fa-IR" dirty="0"/>
                  <a:t>تعریف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a-IR" dirty="0"/>
                  <a:t> در </a:t>
                </a:r>
                <a:r>
                  <a:rPr lang="fa-IR" dirty="0" err="1"/>
                  <a:t>الگوریتم</a:t>
                </a:r>
                <a:r>
                  <a:rPr lang="fa-IR" dirty="0"/>
                  <a:t> </a:t>
                </a:r>
                <a:r>
                  <a:rPr lang="en-US" dirty="0"/>
                  <a:t>DQN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8B3C5D4-5AD4-4193-9779-1A09FDC7A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996" y="1981200"/>
                <a:ext cx="7524003" cy="22773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BC0CFC6-032D-4585-B5D1-1195E145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9144000" cy="3045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4966E-91F3-4782-94F3-BA8516750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49697"/>
            <a:ext cx="9144000" cy="5275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DBACBD-AC5C-40F2-9848-78303367400A}"/>
                  </a:ext>
                </a:extLst>
              </p:cNvPr>
              <p:cNvSpPr txBox="1"/>
              <p:nvPr/>
            </p:nvSpPr>
            <p:spPr>
              <a:xfrm>
                <a:off x="3733800" y="3361516"/>
                <a:ext cx="1111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DBACBD-AC5C-40F2-9848-783033674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361516"/>
                <a:ext cx="111101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A1344-1D59-4814-8D28-002D373FBD65}"/>
                  </a:ext>
                </a:extLst>
              </p:cNvPr>
              <p:cNvSpPr txBox="1"/>
              <p:nvPr/>
            </p:nvSpPr>
            <p:spPr>
              <a:xfrm>
                <a:off x="3733800" y="3361516"/>
                <a:ext cx="982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A1344-1D59-4814-8D28-002D373F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361516"/>
                <a:ext cx="98277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D7D823-5F61-4490-A684-D8D003E13E42}"/>
                  </a:ext>
                </a:extLst>
              </p:cNvPr>
              <p:cNvSpPr txBox="1"/>
              <p:nvPr/>
            </p:nvSpPr>
            <p:spPr>
              <a:xfrm>
                <a:off x="3765860" y="3361516"/>
                <a:ext cx="10468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D7D823-5F61-4490-A684-D8D003E13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860" y="3361516"/>
                <a:ext cx="1046890" cy="369332"/>
              </a:xfrm>
              <a:prstGeom prst="rect">
                <a:avLst/>
              </a:prstGeom>
              <a:blipFill>
                <a:blip r:embed="rId7"/>
                <a:stretch>
                  <a:fillRect t="-8197" r="-40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C526D9D-D558-4C64-9B53-E45D62F369D0}"/>
              </a:ext>
            </a:extLst>
          </p:cNvPr>
          <p:cNvSpPr/>
          <p:nvPr/>
        </p:nvSpPr>
        <p:spPr>
          <a:xfrm>
            <a:off x="4126877" y="3361516"/>
            <a:ext cx="762000" cy="369332"/>
          </a:xfrm>
          <a:prstGeom prst="mathMultiply">
            <a:avLst>
              <a:gd name="adj1" fmla="val 34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0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  <p:bldP spid="10" grpId="1"/>
      <p:bldP spid="11" grpId="0"/>
      <p:bldP spid="12" grpId="0"/>
      <p:bldP spid="12" grpId="1"/>
      <p:bldP spid="13" grpId="0" animBg="1"/>
      <p:bldP spid="13" grpId="1" animBg="1"/>
      <p:bldP spid="13" grpId="2" animBg="1"/>
      <p:bldP spid="13" grpId="3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EAFF-A55A-4FEA-98DD-0B7A6957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نتایج </a:t>
            </a:r>
            <a:r>
              <a:rPr lang="fa-IR" dirty="0" err="1"/>
              <a:t>الگوریتم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4ED57-A390-4B4A-98D0-112E32B1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0" y="2667000"/>
            <a:ext cx="4303060" cy="3200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4958F-2CE5-47FB-A3A8-A0BD1F89A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67000"/>
            <a:ext cx="43030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98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AABC-CD6F-4088-AA8F-338EB96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اجرای </a:t>
            </a:r>
            <a:r>
              <a:rPr lang="fa-IR" dirty="0" err="1"/>
              <a:t>الگوریتم</a:t>
            </a:r>
            <a:endParaRPr lang="en-US" dirty="0"/>
          </a:p>
        </p:txBody>
      </p:sp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BF7AE217-B71D-4572-9D97-1111FB611E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1905000"/>
            <a:ext cx="8686800" cy="488259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DCFA75-1C87-4811-8356-BB145E816CD0}"/>
              </a:ext>
            </a:extLst>
          </p:cNvPr>
          <p:cNvSpPr/>
          <p:nvPr/>
        </p:nvSpPr>
        <p:spPr>
          <a:xfrm>
            <a:off x="228600" y="1417638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https://youtu.be/JrDWDWqv1Hg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xit" presetSubtype="8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8A2F66-C858-4C1F-8F75-E9125C9A5A59}"/>
              </a:ext>
            </a:extLst>
          </p:cNvPr>
          <p:cNvSpPr txBox="1"/>
          <p:nvPr/>
        </p:nvSpPr>
        <p:spPr>
          <a:xfrm>
            <a:off x="1905000" y="2828835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7200" dirty="0">
                <a:cs typeface="B Koodak" panose="00000700000000000000" pitchFamily="2" charset="-78"/>
              </a:rPr>
              <a:t>و اما شبیه سازی</a:t>
            </a:r>
            <a:endParaRPr lang="en-US" sz="7200" dirty="0"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29355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برخی نکات پیاده سازی &gt; بررسی لایه ها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3AEC8-9E65-44F5-A0AE-F3FD720CD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3" y="2895600"/>
            <a:ext cx="7524750" cy="2905169"/>
          </a:xfrm>
        </p:spPr>
      </p:pic>
    </p:spTree>
    <p:extLst>
      <p:ext uri="{BB962C8B-B14F-4D97-AF65-F5344CB8AC3E}">
        <p14:creationId xmlns:p14="http://schemas.microsoft.com/office/powerpoint/2010/main" val="140059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53382-314A-4ED6-ADAC-324E7D61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قسمت های مختلف پروژه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79575-E5FA-4592-AB18-B5856F27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2057400"/>
            <a:ext cx="4953000" cy="4353411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/>
              <a:t>بخش تئوری</a:t>
            </a:r>
          </a:p>
          <a:p>
            <a:pPr algn="r" rtl="1"/>
            <a:r>
              <a:rPr lang="fa-IR" sz="2400" dirty="0"/>
              <a:t>بخش پیاده سازی </a:t>
            </a:r>
            <a:r>
              <a:rPr lang="fa-IR" sz="2400" dirty="0" err="1"/>
              <a:t>الگوریتم</a:t>
            </a:r>
            <a:endParaRPr lang="fa-IR" sz="2400" dirty="0"/>
          </a:p>
          <a:p>
            <a:pPr algn="r" rtl="1"/>
            <a:r>
              <a:rPr lang="fa-IR" sz="2400" dirty="0"/>
              <a:t>بخش پیاده سازی شبیه ساز</a:t>
            </a:r>
          </a:p>
          <a:p>
            <a:pPr marL="0" indent="0" algn="r" rtl="1">
              <a:buNone/>
            </a:pPr>
            <a:endParaRPr lang="fa-I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94CA7-0A10-48BF-900A-C0F321AA0B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104525"/>
            <a:ext cx="3532008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0.26528 -0.2497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-125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برخی نکات پیاده سازی &gt; بررسی لایه ها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EDD36A-8E5C-43C1-A2DA-36656B12D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3192691"/>
            <a:ext cx="8791575" cy="1959950"/>
          </a:xfrm>
        </p:spPr>
      </p:pic>
    </p:spTree>
    <p:extLst>
      <p:ext uri="{BB962C8B-B14F-4D97-AF65-F5344CB8AC3E}">
        <p14:creationId xmlns:p14="http://schemas.microsoft.com/office/powerpoint/2010/main" val="68509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برخی نکات پیاده سازی &gt; بررسی لایه ها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3C395C-C20E-4762-8AFF-A917F789C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2200"/>
            <a:ext cx="7315200" cy="3874781"/>
          </a:xfrm>
        </p:spPr>
      </p:pic>
    </p:spTree>
    <p:extLst>
      <p:ext uri="{BB962C8B-B14F-4D97-AF65-F5344CB8AC3E}">
        <p14:creationId xmlns:p14="http://schemas.microsoft.com/office/powerpoint/2010/main" val="2074661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447188"/>
            <a:ext cx="80292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پری‌اسکن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FF6EEC-4543-4800-AE09-D60B5B638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236006"/>
            <a:ext cx="3334215" cy="1609950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A2AF4C-69F7-457C-8099-88887F20B4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87" y="3733800"/>
            <a:ext cx="564301" cy="5643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8FF2DD-586E-4CCA-990C-FD70AA8FC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79076"/>
            <a:ext cx="2190476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6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2399-82A4-4D17-A50D-11D288293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0B84D-2D2F-4751-9AE3-C1B88F601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22287"/>
            <a:ext cx="5714353" cy="478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48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07876-AA3E-4236-A6E3-C77C58BB0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22287"/>
            <a:ext cx="3609603" cy="453514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1B9C76-56F5-44D0-8216-0D4BE7A9B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41441"/>
            <a:ext cx="5333267" cy="3187700"/>
          </a:xfrm>
        </p:spPr>
      </p:pic>
    </p:spTree>
    <p:extLst>
      <p:ext uri="{BB962C8B-B14F-4D97-AF65-F5344CB8AC3E}">
        <p14:creationId xmlns:p14="http://schemas.microsoft.com/office/powerpoint/2010/main" val="9712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E2399-82A4-4D17-A50D-11D288293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9612C-47D0-421D-A819-CCAC91BB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" y="2244058"/>
            <a:ext cx="9117563" cy="44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2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0FC6D1-E970-4107-9846-DE048286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B6D2B05-5D0B-4004-9BB0-235CCECDE017}"/>
              </a:ext>
            </a:extLst>
          </p:cNvPr>
          <p:cNvSpPr/>
          <p:nvPr/>
        </p:nvSpPr>
        <p:spPr>
          <a:xfrm>
            <a:off x="381000" y="5638800"/>
            <a:ext cx="9144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A74C67-DF8D-4074-AF14-A23CF7D6987A}"/>
              </a:ext>
            </a:extLst>
          </p:cNvPr>
          <p:cNvSpPr/>
          <p:nvPr/>
        </p:nvSpPr>
        <p:spPr>
          <a:xfrm>
            <a:off x="8001000" y="2590800"/>
            <a:ext cx="8382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2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2DC1-878C-4BAF-8749-C8534F81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447188"/>
            <a:ext cx="7800600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بررسی </a:t>
            </a:r>
            <a:r>
              <a:rPr lang="fa-IR" dirty="0" err="1"/>
              <a:t>سیمولینک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ADC43-6F25-4639-8EFB-602982062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8" y="2133600"/>
            <a:ext cx="2314203" cy="4495340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8773132-BAB0-4D39-909D-2826482D6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121" y="4567722"/>
            <a:ext cx="7524750" cy="2061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10B00-CD15-4BD4-96E5-963F71E8C3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7" r="24940"/>
          <a:stretch/>
        </p:blipFill>
        <p:spPr>
          <a:xfrm>
            <a:off x="5986200" y="2133601"/>
            <a:ext cx="916956" cy="44953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E7663C-00E9-4EF6-A1B2-D6E18FD142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20"/>
          <a:stretch/>
        </p:blipFill>
        <p:spPr>
          <a:xfrm>
            <a:off x="2604901" y="2133600"/>
            <a:ext cx="3381299" cy="44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3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B127EB-9A99-4E50-B78F-5C01B95AA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0"/>
          <a:stretch/>
        </p:blipFill>
        <p:spPr>
          <a:xfrm>
            <a:off x="-76199" y="1858962"/>
            <a:ext cx="4267200" cy="5380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48059E-4A94-4C39-8B3F-97DD7840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47188"/>
            <a:ext cx="8029201" cy="970450"/>
          </a:xfrm>
        </p:spPr>
        <p:txBody>
          <a:bodyPr/>
          <a:lstStyle/>
          <a:p>
            <a:pPr algn="r" rtl="1"/>
            <a:r>
              <a:rPr lang="fa-IR" dirty="0"/>
              <a:t>برخی نکات پیاده سازی &gt; </a:t>
            </a:r>
            <a:r>
              <a:rPr lang="fa-IR" dirty="0" err="1"/>
              <a:t>پیاده‌سازی</a:t>
            </a:r>
            <a:r>
              <a:rPr lang="fa-IR" dirty="0"/>
              <a:t> با </a:t>
            </a:r>
            <a:r>
              <a:rPr lang="fa-IR" dirty="0" err="1"/>
              <a:t>پایتون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798D9-0312-4AC1-8871-268C39033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"/>
          <a:stretch/>
        </p:blipFill>
        <p:spPr>
          <a:xfrm>
            <a:off x="4191000" y="1858963"/>
            <a:ext cx="4953000" cy="49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0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86482-412C-471F-823D-354B77493183}"/>
              </a:ext>
            </a:extLst>
          </p:cNvPr>
          <p:cNvSpPr txBox="1"/>
          <p:nvPr/>
        </p:nvSpPr>
        <p:spPr>
          <a:xfrm>
            <a:off x="3048000" y="2497976"/>
            <a:ext cx="260039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1500" dirty="0">
                <a:cs typeface="B Koodak" panose="00000700000000000000" pitchFamily="2" charset="-78"/>
              </a:rPr>
              <a:t>پایان</a:t>
            </a:r>
            <a:endParaRPr lang="en-US" sz="11500" dirty="0"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02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874460"/>
            <a:ext cx="6343672" cy="709865"/>
          </a:xfrm>
        </p:spPr>
        <p:txBody>
          <a:bodyPr>
            <a:normAutofit/>
          </a:bodyPr>
          <a:lstStyle/>
          <a:p>
            <a:r>
              <a:rPr lang="fa-IR" dirty="0"/>
              <a:t>یادگیری تقویتی چیست؟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2057400"/>
            <a:ext cx="3429000" cy="4297363"/>
          </a:xfrm>
        </p:spPr>
        <p:txBody>
          <a:bodyPr/>
          <a:lstStyle/>
          <a:p>
            <a:pPr algn="r" rtl="1"/>
            <a:r>
              <a:rPr lang="fa-IR" dirty="0"/>
              <a:t>عامل (</a:t>
            </a:r>
            <a:r>
              <a:rPr lang="en-US" dirty="0"/>
              <a:t>agent</a:t>
            </a:r>
            <a:r>
              <a:rPr lang="fa-IR" dirty="0"/>
              <a:t>)</a:t>
            </a:r>
          </a:p>
          <a:p>
            <a:pPr algn="r" rtl="1"/>
            <a:r>
              <a:rPr lang="fa-IR" dirty="0"/>
              <a:t>محیط (</a:t>
            </a:r>
            <a:r>
              <a:rPr lang="en-US" dirty="0"/>
              <a:t>environment</a:t>
            </a:r>
            <a:r>
              <a:rPr lang="fa-IR" dirty="0"/>
              <a:t>)</a:t>
            </a:r>
          </a:p>
          <a:p>
            <a:pPr algn="r" rtl="1"/>
            <a:r>
              <a:rPr lang="fa-IR" dirty="0"/>
              <a:t>امتیاز </a:t>
            </a:r>
            <a:r>
              <a:rPr lang="en-US" dirty="0"/>
              <a:t>(reward)</a:t>
            </a:r>
          </a:p>
          <a:p>
            <a:pPr algn="r" rtl="1"/>
            <a:r>
              <a:rPr lang="fa-IR" dirty="0"/>
              <a:t>مشاهده (</a:t>
            </a:r>
            <a:r>
              <a:rPr lang="en-US" dirty="0"/>
              <a:t>observation</a:t>
            </a:r>
            <a:r>
              <a:rPr lang="fa-IR" dirty="0"/>
              <a:t>)</a:t>
            </a:r>
          </a:p>
          <a:p>
            <a:pPr algn="r" rtl="1"/>
            <a:r>
              <a:rPr lang="fa-IR" dirty="0"/>
              <a:t>حالت (</a:t>
            </a:r>
            <a:r>
              <a:rPr lang="en-US" dirty="0"/>
              <a:t>state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70150"/>
            <a:ext cx="4048751" cy="3884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0" y="2470150"/>
            <a:ext cx="4055821" cy="38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524003" cy="970450"/>
          </a:xfrm>
        </p:spPr>
        <p:txBody>
          <a:bodyPr/>
          <a:lstStyle/>
          <a:p>
            <a:pPr algn="r" rtl="1"/>
            <a:r>
              <a:rPr lang="fa-IR" dirty="0"/>
              <a:t>سوالی هست؟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9918406-85C7-4BF6-A254-1E4677C6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8534400" cy="5153465"/>
          </a:xfrm>
        </p:spPr>
      </p:pic>
    </p:spTree>
    <p:extLst>
      <p:ext uri="{BB962C8B-B14F-4D97-AF65-F5344CB8AC3E}">
        <p14:creationId xmlns:p14="http://schemas.microsoft.com/office/powerpoint/2010/main" val="127882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DF63C2-0B3B-4819-B837-1073E5ED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3200400"/>
            <a:ext cx="2076450" cy="3281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EA89-7269-4AF6-B4E9-1CFD3B15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3837"/>
            <a:ext cx="2076450" cy="2900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C65B81-7355-4B7D-A9AE-D7D2E344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0349"/>
            <a:ext cx="2362200" cy="2322851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25" y="838200"/>
            <a:ext cx="4553585" cy="4763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113478-517E-471D-8470-01687C6B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15" y="123612"/>
            <a:ext cx="7524003" cy="1636915"/>
          </a:xfrm>
          <a:solidFill>
            <a:schemeClr val="tx1"/>
          </a:solidFill>
        </p:spPr>
        <p:txBody>
          <a:bodyPr/>
          <a:lstStyle/>
          <a:p>
            <a:pPr algn="ctr" rtl="1"/>
            <a:br>
              <a:rPr lang="en-US" dirty="0">
                <a:solidFill>
                  <a:schemeClr val="accent1"/>
                </a:solidFill>
              </a:rPr>
            </a:br>
            <a:r>
              <a:rPr lang="fa-IR" dirty="0">
                <a:solidFill>
                  <a:schemeClr val="accent1"/>
                </a:solidFill>
              </a:rPr>
              <a:t>مفاهیم ابتدایی یادگیری تقویتی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8285E9-FE22-4506-A22F-2DFE78A5EAEA}"/>
              </a:ext>
            </a:extLst>
          </p:cNvPr>
          <p:cNvSpPr/>
          <p:nvPr/>
        </p:nvSpPr>
        <p:spPr>
          <a:xfrm>
            <a:off x="1828800" y="1676400"/>
            <a:ext cx="5562600" cy="304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Gym : FrozenLake8x8-v0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9FD698-6CFA-4813-82DE-FB3C41D15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2226834"/>
            <a:ext cx="1314450" cy="2343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C25F8-AA0F-40B2-A639-32F50D4078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26834"/>
            <a:ext cx="1295400" cy="2362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E25576-1D41-4E31-87AA-36FE2B34A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41" y="1893968"/>
            <a:ext cx="7219950" cy="2783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21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/>
              <a:t>OpenAI</a:t>
            </a:r>
            <a:r>
              <a:rPr lang="en-US" dirty="0"/>
              <a:t> Gym     </a:t>
            </a:r>
            <a:r>
              <a:rPr lang="fa-IR" dirty="0"/>
              <a:t> چیست؟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416083"/>
            <a:ext cx="5286000" cy="3636510"/>
          </a:xfrm>
        </p:spPr>
        <p:txBody>
          <a:bodyPr>
            <a:normAutofit/>
          </a:bodyPr>
          <a:lstStyle/>
          <a:p>
            <a:pPr algn="r" rtl="1"/>
            <a:r>
              <a:rPr lang="fa-IR" sz="2000" dirty="0"/>
              <a:t>آدرس : </a:t>
            </a:r>
            <a:r>
              <a:rPr lang="en-US" sz="2000" dirty="0">
                <a:hlinkClick r:id="rId4"/>
              </a:rPr>
              <a:t>https://gym.openai.com</a:t>
            </a:r>
            <a:endParaRPr lang="fa-IR" sz="2000" dirty="0"/>
          </a:p>
          <a:p>
            <a:pPr algn="r" rtl="1"/>
            <a:r>
              <a:rPr lang="fa-IR" sz="2000" dirty="0"/>
              <a:t>وظایف :</a:t>
            </a:r>
          </a:p>
          <a:p>
            <a:pPr lvl="1" algn="r" rtl="1"/>
            <a:r>
              <a:rPr lang="fa-IR" sz="1800" dirty="0"/>
              <a:t>یکسان سازی مقالات</a:t>
            </a:r>
          </a:p>
          <a:p>
            <a:pPr lvl="1" algn="r" rtl="1"/>
            <a:r>
              <a:rPr lang="fa-IR" sz="1800" dirty="0"/>
              <a:t>شبیه سازی محیط های متنوع و پیش ساخته</a:t>
            </a:r>
          </a:p>
          <a:p>
            <a:pPr lvl="1" algn="r" rtl="1"/>
            <a:r>
              <a:rPr lang="fa-IR" sz="1800" dirty="0"/>
              <a:t>امکان اضافه کردن محیط های جدید</a:t>
            </a:r>
            <a:endParaRPr lang="en-US" sz="1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60E50C-4CE8-46AE-8459-B277520BF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2400" y="609600"/>
            <a:ext cx="856142" cy="970450"/>
          </a:xfrm>
          <a:prstGeom prst="rect">
            <a:avLst/>
          </a:prstGeom>
        </p:spPr>
      </p:pic>
      <p:pic>
        <p:nvPicPr>
          <p:cNvPr id="8" name="openai-gym-site">
            <a:hlinkClick r:id="" action="ppaction://media"/>
            <a:extLst>
              <a:ext uri="{FF2B5EF4-FFF2-40B4-BE49-F238E27FC236}">
                <a16:creationId xmlns:a16="http://schemas.microsoft.com/office/drawing/2014/main" id="{89A5F466-BD5D-4BB3-9BCC-0B7567D33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4495800"/>
            <a:ext cx="4210844" cy="2034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DDC67-479B-4F70-A606-2820FE0D79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424" y="1782937"/>
            <a:ext cx="4587638" cy="3292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Action Button: Get Information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672114C-3BD3-4F21-9412-38732D0B996D}"/>
              </a:ext>
            </a:extLst>
          </p:cNvPr>
          <p:cNvSpPr/>
          <p:nvPr/>
        </p:nvSpPr>
        <p:spPr>
          <a:xfrm>
            <a:off x="8334000" y="6095999"/>
            <a:ext cx="480816" cy="459471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ction Button: Get Information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B50DF56-4CFF-4CD3-936A-099783E30070}"/>
              </a:ext>
            </a:extLst>
          </p:cNvPr>
          <p:cNvSpPr/>
          <p:nvPr/>
        </p:nvSpPr>
        <p:spPr>
          <a:xfrm>
            <a:off x="329181" y="6095998"/>
            <a:ext cx="480816" cy="459471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B94FE4-649A-440F-8A89-730443AE5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77" y="185308"/>
            <a:ext cx="7303418" cy="63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26146 -0.2261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1131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15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D2FD758-787C-4EA2-8528-98D3FF73D7F2}"/>
              </a:ext>
            </a:extLst>
          </p:cNvPr>
          <p:cNvSpPr/>
          <p:nvPr/>
        </p:nvSpPr>
        <p:spPr>
          <a:xfrm>
            <a:off x="2667000" y="1896343"/>
            <a:ext cx="64770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تعاریف یادگیری تقویتی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52" y="2014971"/>
            <a:ext cx="2802294" cy="4961657"/>
          </a:xfrm>
        </p:spPr>
        <p:txBody>
          <a:bodyPr>
            <a:normAutofit/>
          </a:bodyPr>
          <a:lstStyle/>
          <a:p>
            <a:r>
              <a:rPr lang="en-US" dirty="0"/>
              <a:t>Markov State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</a:t>
            </a:r>
          </a:p>
          <a:p>
            <a:pPr marL="0" indent="0">
              <a:buNone/>
            </a:pPr>
            <a:endParaRPr lang="fa-IR" dirty="0"/>
          </a:p>
          <a:p>
            <a:r>
              <a:rPr lang="en-US" dirty="0"/>
              <a:t>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State Transition matrix</a:t>
            </a:r>
            <a:endParaRPr lang="fa-IR" dirty="0"/>
          </a:p>
          <a:p>
            <a:endParaRPr lang="en-US" dirty="0"/>
          </a:p>
          <a:p>
            <a:r>
              <a:rPr lang="en-US" dirty="0"/>
              <a:t>Return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3069D-C8FF-470B-ACA0-DCEB1FDD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11" y="2819400"/>
            <a:ext cx="3733800" cy="771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597A9-2892-48D1-AD99-928E2489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93" y="2286000"/>
            <a:ext cx="4150520" cy="48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6B9B1-1203-4668-829B-4138C328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11" y="3657600"/>
            <a:ext cx="3596952" cy="899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D2ACF8-A880-4A55-89BE-D6E42591D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165" y="4495800"/>
            <a:ext cx="2951069" cy="1299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0C2D1-9184-4E1C-B36D-D8771A77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880" y="5049806"/>
            <a:ext cx="2940183" cy="431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DC8868-8411-4B49-BEF5-891C1A325D7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5600" y="5873562"/>
            <a:ext cx="5181600" cy="9844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9CF779-A5F6-432B-AA4C-2C7E014EE6A4}"/>
              </a:ext>
            </a:extLst>
          </p:cNvPr>
          <p:cNvCxnSpPr>
            <a:cxnSpLocks/>
          </p:cNvCxnSpPr>
          <p:nvPr/>
        </p:nvCxnSpPr>
        <p:spPr>
          <a:xfrm>
            <a:off x="2859880" y="5785694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D87B96-CB60-48F0-981A-3FEA2FF5432A}"/>
              </a:ext>
            </a:extLst>
          </p:cNvPr>
          <p:cNvCxnSpPr>
            <a:cxnSpLocks/>
          </p:cNvCxnSpPr>
          <p:nvPr/>
        </p:nvCxnSpPr>
        <p:spPr>
          <a:xfrm>
            <a:off x="2895600" y="4495800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93D436-1A40-4300-9AE7-8DDFC298D820}"/>
              </a:ext>
            </a:extLst>
          </p:cNvPr>
          <p:cNvCxnSpPr>
            <a:cxnSpLocks/>
          </p:cNvCxnSpPr>
          <p:nvPr/>
        </p:nvCxnSpPr>
        <p:spPr>
          <a:xfrm>
            <a:off x="2914046" y="3657600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52EFF7-A9A8-43A9-AEA4-B6B04D4BD545}"/>
              </a:ext>
            </a:extLst>
          </p:cNvPr>
          <p:cNvCxnSpPr>
            <a:cxnSpLocks/>
          </p:cNvCxnSpPr>
          <p:nvPr/>
        </p:nvCxnSpPr>
        <p:spPr>
          <a:xfrm>
            <a:off x="2895600" y="2819400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71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5F2184-E2DF-4692-A370-8ADDEBCBE0AF}"/>
              </a:ext>
            </a:extLst>
          </p:cNvPr>
          <p:cNvSpPr/>
          <p:nvPr/>
        </p:nvSpPr>
        <p:spPr>
          <a:xfrm>
            <a:off x="3581400" y="1896343"/>
            <a:ext cx="56388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ادامه تعاریف و معادله </a:t>
            </a:r>
            <a:r>
              <a:rPr lang="fa-IR" dirty="0" err="1"/>
              <a:t>بلمن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39345"/>
            <a:ext cx="3762003" cy="3179310"/>
          </a:xfrm>
        </p:spPr>
        <p:txBody>
          <a:bodyPr/>
          <a:lstStyle/>
          <a:p>
            <a:r>
              <a:rPr lang="en-US" dirty="0"/>
              <a:t>State value function</a:t>
            </a:r>
          </a:p>
          <a:p>
            <a:endParaRPr lang="en-US" dirty="0"/>
          </a:p>
          <a:p>
            <a:r>
              <a:rPr lang="en-US" u="sng" dirty="0"/>
              <a:t>Bellman equation</a:t>
            </a:r>
            <a:r>
              <a:rPr lang="en-US" dirty="0"/>
              <a:t> for MRPs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B74CC-DF20-4851-B041-FCABD447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604437"/>
            <a:ext cx="3261643" cy="609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63CBB-969C-4141-B375-4A7173F3C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657600"/>
            <a:ext cx="5109606" cy="18885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7D7EC4-6174-4C36-97C9-21F944416994}"/>
              </a:ext>
            </a:extLst>
          </p:cNvPr>
          <p:cNvCxnSpPr>
            <a:cxnSpLocks/>
          </p:cNvCxnSpPr>
          <p:nvPr/>
        </p:nvCxnSpPr>
        <p:spPr>
          <a:xfrm>
            <a:off x="3838203" y="3396054"/>
            <a:ext cx="52295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CE3CD57-9AFC-451E-8D29-CC5DCEAA7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418" y="3581400"/>
            <a:ext cx="5863567" cy="3156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5A581A-EA3C-4306-9E6E-C983C8FEA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3553421"/>
            <a:ext cx="6066046" cy="784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DEF9B-6461-43C3-B544-4C1B35469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844" y="4221221"/>
            <a:ext cx="6927878" cy="2408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C4AB06-4E81-47EB-9B5E-20B6363A57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33" t="5137" b="1"/>
          <a:stretch/>
        </p:blipFill>
        <p:spPr>
          <a:xfrm>
            <a:off x="3597418" y="3522667"/>
            <a:ext cx="8046608" cy="288192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C35719-AC41-487B-8831-4F80B3461508}"/>
              </a:ext>
            </a:extLst>
          </p:cNvPr>
          <p:cNvSpPr txBox="1">
            <a:spLocks/>
          </p:cNvSpPr>
          <p:nvPr/>
        </p:nvSpPr>
        <p:spPr>
          <a:xfrm>
            <a:off x="184379" y="4574304"/>
            <a:ext cx="3701821" cy="15978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Monte-Carlo evaluation</a:t>
            </a:r>
          </a:p>
          <a:p>
            <a:pPr lvl="1"/>
            <a:r>
              <a:rPr lang="en-US" dirty="0"/>
              <a:t>Temporal-Difference learning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793D68D-0530-45B4-8A2B-A02BF67CE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8565" y="3993615"/>
                <a:ext cx="2659310" cy="683794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𝑃𝑣</m:t>
                          </m:r>
                        </m:e>
                      </m:borderBox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793D68D-0530-45B4-8A2B-A02BF67C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565" y="3993615"/>
                <a:ext cx="2659310" cy="683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EDAB35-9D79-4F83-AC03-55FC89A86900}"/>
              </a:ext>
            </a:extLst>
          </p:cNvPr>
          <p:cNvSpPr/>
          <p:nvPr/>
        </p:nvSpPr>
        <p:spPr>
          <a:xfrm>
            <a:off x="5334000" y="1896343"/>
            <a:ext cx="38862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18EFF-F1A2-46C4-BC65-FA36DD90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7" y="457200"/>
            <a:ext cx="7524003" cy="970450"/>
          </a:xfrm>
        </p:spPr>
        <p:txBody>
          <a:bodyPr/>
          <a:lstStyle/>
          <a:p>
            <a:pPr algn="r" rtl="1"/>
            <a:r>
              <a:rPr lang="fa-IR" dirty="0"/>
              <a:t> تعریف </a:t>
            </a:r>
            <a:r>
              <a:rPr lang="en-US" dirty="0"/>
              <a:t>MRP &amp;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06FA3-3FC0-4462-818F-AAC799020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2189" y="2222287"/>
                <a:ext cx="4800600" cy="417851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MRP</a:t>
                </a:r>
              </a:p>
              <a:p>
                <a:pPr lvl="2"/>
                <a:r>
                  <a:rPr lang="en-US" dirty="0"/>
                  <a:t>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 : </a:t>
                </a:r>
                <a:r>
                  <a:rPr lang="fa-IR" dirty="0"/>
                  <a:t>متناهی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a-I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MDP</a:t>
                </a:r>
              </a:p>
              <a:p>
                <a:pPr lvl="2"/>
                <a:r>
                  <a:rPr lang="en-US" dirty="0"/>
                  <a:t>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S,A : </a:t>
                </a:r>
                <a:r>
                  <a:rPr lang="fa-IR" dirty="0"/>
                  <a:t>متناهی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06FA3-3FC0-4462-818F-AAC799020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189" y="2222287"/>
                <a:ext cx="4800600" cy="41785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2FCC15-95C6-4348-9515-2BAF7EDC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411415"/>
            <a:ext cx="2872989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6528</TotalTime>
  <Words>577</Words>
  <Application>Microsoft Office PowerPoint</Application>
  <PresentationFormat>On-screen Show (4:3)</PresentationFormat>
  <Paragraphs>146</Paragraphs>
  <Slides>40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Century Gothic</vt:lpstr>
      <vt:lpstr>Consolas</vt:lpstr>
      <vt:lpstr>Impact</vt:lpstr>
      <vt:lpstr>IranNastaliq</vt:lpstr>
      <vt:lpstr>Wingdings 2</vt:lpstr>
      <vt:lpstr>Yas</vt:lpstr>
      <vt:lpstr>Quotable</vt:lpstr>
      <vt:lpstr>Main Event</vt:lpstr>
      <vt:lpstr>Office Theme</vt:lpstr>
      <vt:lpstr>PowerPoint Presentation</vt:lpstr>
      <vt:lpstr>خودرو خودران با استفاده از الگوریتم یادگیری تقویتی</vt:lpstr>
      <vt:lpstr>قسمت های مختلف پروژه</vt:lpstr>
      <vt:lpstr>یادگیری تقویتی چیست؟</vt:lpstr>
      <vt:lpstr> مفاهیم ابتدایی یادگیری تقویتی </vt:lpstr>
      <vt:lpstr>OpenAI Gym      چیست؟</vt:lpstr>
      <vt:lpstr>تعاریف یادگیری تقویتی</vt:lpstr>
      <vt:lpstr>ادامه تعاریف و معادله بلمن</vt:lpstr>
      <vt:lpstr> تعریف MRP &amp; MDP</vt:lpstr>
      <vt:lpstr>معرفی تابع ارزش حرکت و ارزش حالت</vt:lpstr>
      <vt:lpstr>الگوریتم  policy iteration</vt:lpstr>
      <vt:lpstr>الگوریتم Q-Value iteration</vt:lpstr>
      <vt:lpstr>الگوریتم Q-Learning</vt:lpstr>
      <vt:lpstr>پیاده سازی الگوریتم &gt; محیط شبیه سازی</vt:lpstr>
      <vt:lpstr>پیاده سازی الگوریتم &gt; محیط شبیه سازی</vt:lpstr>
      <vt:lpstr>پیاده سازی الگوریتم &gt; تعریف فضاها</vt:lpstr>
      <vt:lpstr>پیاده سازی الگوریتم &gt; تعریف مشاهده</vt:lpstr>
      <vt:lpstr>پیاده سازی الگوریتم &gt; تعریف حرکت</vt:lpstr>
      <vt:lpstr>پیاده سازی الگوریتم &gt; تعریف حرکت</vt:lpstr>
      <vt:lpstr>پیاده سازی الگوریتم &gt; نحوه تمام شدن اپیزود</vt:lpstr>
      <vt:lpstr>پیاده سازی الگوریتم &gt; تعریف امتیاز</vt:lpstr>
      <vt:lpstr>پیاده سازی الگوریتم &gt; تعریف امتیاز</vt:lpstr>
      <vt:lpstr>پیاده سازی الگوریتم &gt; تعریف امتیاز</vt:lpstr>
      <vt:lpstr>پیاده سازی الگوریتم &gt; تعریف امتیاز</vt:lpstr>
      <vt:lpstr>پیاده سازی الگوریتم &gt; الگوریتم DQN</vt:lpstr>
      <vt:lpstr>نتایج الگوریتم</vt:lpstr>
      <vt:lpstr>اجرای الگوریتم</vt:lpstr>
      <vt:lpstr>PowerPoint Presentation</vt:lpstr>
      <vt:lpstr>برخی نکات پیاده سازی &gt; بررسی لایه ها</vt:lpstr>
      <vt:lpstr>برخی نکات پیاده سازی &gt; بررسی لایه ها</vt:lpstr>
      <vt:lpstr>برخی نکات پیاده سازی &gt; بررسی لایه ها</vt:lpstr>
      <vt:lpstr>برخی نکات پیاده سازی &gt; بررسی پری‌اسکن</vt:lpstr>
      <vt:lpstr>برخی نکات پیاده سازی &gt; بررسی سیمولینک</vt:lpstr>
      <vt:lpstr>برخی نکات پیاده سازی &gt; بررسی سیمولینک</vt:lpstr>
      <vt:lpstr>برخی نکات پیاده سازی &gt; بررسی سیمولینک</vt:lpstr>
      <vt:lpstr>برخی نکات پیاده سازی &gt; بررسی سیمولینک</vt:lpstr>
      <vt:lpstr>برخی نکات پیاده سازی &gt; بررسی سیمولینک</vt:lpstr>
      <vt:lpstr>برخی نکات پیاده سازی &gt; پیاده‌سازی با پایتون</vt:lpstr>
      <vt:lpstr>PowerPoint Presentation</vt:lpstr>
      <vt:lpstr>سوالی هست؟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MohammadRaziei</dc:creator>
  <cp:lastModifiedBy>Mohammad</cp:lastModifiedBy>
  <cp:revision>144</cp:revision>
  <dcterms:created xsi:type="dcterms:W3CDTF">2019-09-10T04:55:32Z</dcterms:created>
  <dcterms:modified xsi:type="dcterms:W3CDTF">2019-10-11T22:23:14Z</dcterms:modified>
</cp:coreProperties>
</file>